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feb968d26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feb968d26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feb968d26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feb968d26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eb968d26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feb968d26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feb968d26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feb968d26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444e0fbfb_1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444e0fbfb_1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feb968d2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feb968d2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feb968d26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feb968d26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feb968d2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feb968d2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feb968d26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feb968d26_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feb968d2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feb968d2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feb968d26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feb968d26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61aa74f32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61aa74f32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feb968d26_1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feb968d26_1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444e0fbfb_1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444e0fbfb_1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feb968d2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feb968d2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eb968d26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feb968d26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feb968d2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feb968d2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feb968d26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feb968d26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feb968d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feb968d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eb968d26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feb968d26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eb968d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feb968d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feb968d26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feb968d26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444e0fbf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444e0fbf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feb968d2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feb968d2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feb968d26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feb968d26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feb968d2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feb968d2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feb968d2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feb968d2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feb968d26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feb968d26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eb968d2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eb968d2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feb968d26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feb968d26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feb968d26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feb968d26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feb968d2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feb968d2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61aa74f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61aa74f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61aa74f3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61aa74f3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61aa74f3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61aa74f32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61aa74f3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61aa74f3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61aa74f32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61aa74f32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61aa74f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61aa74f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61aa74f32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61aa74f32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61aa74f3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61aa74f32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61aa74f32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61aa74f32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feb968d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feb968d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feb968d26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feb968d26_1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feb968d26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feb968d26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feb968d26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feb968d26_1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feb968d26_1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feb968d26_1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" y="4750737"/>
            <a:ext cx="9144000" cy="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DFKai-SB"/>
              <a:buNone/>
              <a:defRPr sz="60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ctr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905743" y="3257550"/>
            <a:ext cx="7406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22960" y="118814"/>
            <a:ext cx="7543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DFKai-SB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22960" y="927520"/>
            <a:ext cx="7543800" cy="3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238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  <a:defRPr sz="1500">
                <a:latin typeface="DFKai-SB"/>
                <a:ea typeface="DFKai-SB"/>
                <a:cs typeface="DFKai-SB"/>
                <a:sym typeface="DFKai-SB"/>
              </a:defRPr>
            </a:lvl1pPr>
            <a:lvl2pPr marL="914400" lvl="1" indent="-3238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500"/>
              <a:buChar char="●"/>
              <a:defRPr sz="1500">
                <a:latin typeface="DFKai-SB"/>
                <a:ea typeface="DFKai-SB"/>
                <a:cs typeface="DFKai-SB"/>
                <a:sym typeface="DFKai-SB"/>
              </a:defRPr>
            </a:lvl2pPr>
            <a:lvl3pPr marL="1371600" lvl="2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◆"/>
              <a:defRPr sz="1500">
                <a:latin typeface="DFKai-SB"/>
                <a:ea typeface="DFKai-SB"/>
                <a:cs typeface="DFKai-SB"/>
                <a:sym typeface="DFKai-SB"/>
              </a:defRPr>
            </a:lvl3pPr>
            <a:lvl4pPr marL="1828800" lvl="3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■"/>
              <a:defRPr sz="1500">
                <a:latin typeface="DFKai-SB"/>
                <a:ea typeface="DFKai-SB"/>
                <a:cs typeface="DFKai-SB"/>
                <a:sym typeface="DFKai-SB"/>
              </a:defRPr>
            </a:lvl4pPr>
            <a:lvl5pPr marL="2286000" lvl="4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◆"/>
              <a:defRPr sz="1500">
                <a:latin typeface="DFKai-SB"/>
                <a:ea typeface="DFKai-SB"/>
                <a:cs typeface="DFKai-SB"/>
                <a:sym typeface="DFKai-SB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>
  <p:cSld name="章節標題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DFKai-SB"/>
              <a:buNone/>
              <a:defRPr sz="4100" b="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lvl="1" indent="-22860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905743" y="3257550"/>
            <a:ext cx="7406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4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822960" y="118814"/>
            <a:ext cx="7543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DFKai-SB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DFKai-SB"/>
              <a:buNone/>
              <a:defRPr sz="2700" b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238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marL="914400" lvl="1" indent="-3238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500"/>
              <a:buChar char="●"/>
              <a:defRPr>
                <a:latin typeface="DFKai-SB"/>
                <a:ea typeface="DFKai-SB"/>
                <a:cs typeface="DFKai-SB"/>
                <a:sym typeface="DFKai-SB"/>
              </a:defRPr>
            </a:lvl2pPr>
            <a:lvl3pPr marL="1371600" lvl="2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latin typeface="DFKai-SB"/>
                <a:ea typeface="DFKai-SB"/>
                <a:cs typeface="DFKai-SB"/>
                <a:sym typeface="DFKai-SB"/>
              </a:defRPr>
            </a:lvl3pPr>
            <a:lvl4pPr marL="1828800" lvl="3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latin typeface="DFKai-SB"/>
                <a:ea typeface="DFKai-SB"/>
                <a:cs typeface="DFKai-SB"/>
                <a:sym typeface="DFKai-SB"/>
              </a:defRPr>
            </a:lvl4pPr>
            <a:lvl5pPr marL="2286000" lvl="4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latin typeface="DFKai-SB"/>
                <a:ea typeface="DFKai-SB"/>
                <a:cs typeface="DFKai-SB"/>
                <a:sym typeface="DFKai-SB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lvl="1" indent="-22860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23850" rtl="0">
              <a:spcBef>
                <a:spcPts val="900"/>
              </a:spcBef>
              <a:spcAft>
                <a:spcPts val="0"/>
              </a:spcAft>
              <a:buSzPts val="1500"/>
              <a:buChar char=" "/>
              <a:defRPr/>
            </a:lvl1pPr>
            <a:lvl2pPr marL="914400" lvl="1" indent="-323850" rtl="0">
              <a:spcBef>
                <a:spcPts val="200"/>
              </a:spcBef>
              <a:spcAft>
                <a:spcPts val="0"/>
              </a:spcAft>
              <a:buSzPts val="1500"/>
              <a:buChar char="●"/>
              <a:defRPr/>
            </a:lvl2pPr>
            <a:lvl3pPr marL="1371600" lvl="2" indent="-323850" rtl="0"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3pPr>
            <a:lvl4pPr marL="1828800" lvl="3" indent="-323850" rtl="0"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300"/>
              </a:spcBef>
              <a:spcAft>
                <a:spcPts val="0"/>
              </a:spcAft>
              <a:buSzPts val="1500"/>
              <a:buChar char="●"/>
              <a:defRPr/>
            </a:lvl5pPr>
            <a:lvl6pPr marL="2743200" lvl="5" indent="-29845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6pPr>
            <a:lvl7pPr marL="3200400" lvl="6" indent="-29845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7pPr>
            <a:lvl8pPr marL="3657600" lvl="7" indent="-29845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8pPr>
            <a:lvl9pPr marL="4114800" lvl="8" indent="-298450" rtl="0">
              <a:spcBef>
                <a:spcPts val="300"/>
              </a:spcBef>
              <a:spcAft>
                <a:spcPts val="300"/>
              </a:spcAft>
              <a:buSzPts val="1100"/>
              <a:buChar char="◦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28575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 "/>
              <a:defRPr sz="900"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●"/>
              <a:defRPr sz="900"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3200400" lvl="6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3657600" lvl="7" indent="-28575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4114800" lvl="8" indent="-285750" rtl="0"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900"/>
              <a:buFont typeface="DFKai-SB"/>
              <a:buChar char="◦"/>
              <a:defRPr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822960" y="118814"/>
            <a:ext cx="7543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DFKai-SB"/>
              <a:buNone/>
              <a:defRPr sz="36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822960" y="927520"/>
            <a:ext cx="7543800" cy="3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2385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914400" marR="0" lvl="1" indent="-3238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1371600" marR="0" lvl="2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1828800" marR="0" lvl="3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2286000" marR="0" lvl="4" indent="-3238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0349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895149" y="861140"/>
            <a:ext cx="7475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1.xml"/><Relationship Id="rId3" Type="http://schemas.openxmlformats.org/officeDocument/2006/relationships/slide" Target="slide3.xml"/><Relationship Id="rId7" Type="http://schemas.openxmlformats.org/officeDocument/2006/relationships/slide" Target="slide27.xml"/><Relationship Id="rId12" Type="http://schemas.openxmlformats.org/officeDocument/2006/relationships/slide" Target="slide40.xml"/><Relationship Id="rId17" Type="http://schemas.openxmlformats.org/officeDocument/2006/relationships/slide" Target="slide46.xml"/><Relationship Id="rId2" Type="http://schemas.openxmlformats.org/officeDocument/2006/relationships/notesSlide" Target="../notesSlides/notesSlide2.xml"/><Relationship Id="rId16" Type="http://schemas.openxmlformats.org/officeDocument/2006/relationships/slide" Target="slide4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38.xml"/><Relationship Id="rId5" Type="http://schemas.openxmlformats.org/officeDocument/2006/relationships/slide" Target="slide15.xml"/><Relationship Id="rId15" Type="http://schemas.openxmlformats.org/officeDocument/2006/relationships/slide" Target="slide44.xml"/><Relationship Id="rId10" Type="http://schemas.openxmlformats.org/officeDocument/2006/relationships/slide" Target="slide37.xml"/><Relationship Id="rId4" Type="http://schemas.openxmlformats.org/officeDocument/2006/relationships/slide" Target="slide5.xml"/><Relationship Id="rId9" Type="http://schemas.openxmlformats.org/officeDocument/2006/relationships/slide" Target="slide34.xml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7TlDhGztVnO1o6TlejYMaEaermcSc1W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g"/><Relationship Id="rId4" Type="http://schemas.openxmlformats.org/officeDocument/2006/relationships/hyperlink" Target="http://www.youtube.com/watch?v=aPReljuoGy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OslYcJK2fn5YxbdKf0xmSNeGHCQxlAk/vie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htHao/Software_Engineerin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期末報告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(口罩偵測系統)</a:t>
            </a:r>
            <a:endParaRPr sz="3200"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組長:呂宗祐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組員:葉冠昊、陳以晢、洪偉倫、何培魁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顯示模組-設定字體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25" y="1122650"/>
            <a:ext cx="331470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275" y="1019600"/>
            <a:ext cx="3423201" cy="3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4335750" y="2671025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顯示模組-設定字體語言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083750"/>
            <a:ext cx="33528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075" y="965004"/>
            <a:ext cx="3352800" cy="357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4335750" y="2494663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625" y="920925"/>
            <a:ext cx="3597100" cy="36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26" y="1024663"/>
            <a:ext cx="3429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4333425" y="2625425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t="4761"/>
          <a:stretch/>
        </p:blipFill>
        <p:spPr>
          <a:xfrm>
            <a:off x="1542076" y="1052100"/>
            <a:ext cx="6393575" cy="35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</a:t>
            </a:r>
            <a:r>
              <a:rPr lang="zh-TW" sz="1800"/>
              <a:t>(例外狀況)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顯示模組-測試設定GUI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4741625" y="1020138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測試修改內容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835600" y="739375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驅動模組</a:t>
            </a:r>
            <a:endParaRPr dirty="0"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784" y="1722763"/>
            <a:ext cx="4935816" cy="190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00" y="1269513"/>
            <a:ext cx="3106280" cy="339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影像模組-圖片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00" y="1664475"/>
            <a:ext cx="43719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1435300" y="1154065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驅動模組</a:t>
            </a:r>
            <a:endParaRPr dirty="0"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5576650" y="1664484"/>
            <a:ext cx="2919300" cy="23502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測試模組: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keras_model.h5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測試function: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DetectImage()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影像模組-圖片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0" y="1604825"/>
            <a:ext cx="52101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" y="3056175"/>
            <a:ext cx="23717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675" y="3128825"/>
            <a:ext cx="24384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1670338" y="1038888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測試資料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5913000" y="1510499"/>
            <a:ext cx="2919300" cy="303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case 0: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有戴好口罩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case 1: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沒戴口罩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case 2: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沒戴好口罩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影像模組-圖片</a:t>
            </a:r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5" y="1190250"/>
            <a:ext cx="3171475" cy="36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150" y="1222813"/>
            <a:ext cx="3051176" cy="35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6315700" y="1107325"/>
            <a:ext cx="2919300" cy="36069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0.jpg:錯誤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1.jpg:正確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2.jpg:正確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3.jpg:錯誤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4.jpg:正確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5.jpg:錯誤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6.jpg:正確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7.jpg:正確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正確率62.5%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2134125" y="686088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測試結果</a:t>
            </a:r>
            <a:endParaRPr dirty="0"/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影像模組-攝影機拍照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252075" y="1192863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驅動模組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1"/>
          </p:nvPr>
        </p:nvSpPr>
        <p:spPr>
          <a:xfrm>
            <a:off x="5576650" y="1664484"/>
            <a:ext cx="2919300" cy="23502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測試模組: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keras_model.h5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keras_model_strong.h5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測試function:</a:t>
            </a:r>
            <a:endParaRPr/>
          </a:p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DetectCamera()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25" y="1605888"/>
            <a:ext cx="5271850" cy="276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影像模組-攝影機拍照</a:t>
            </a:r>
            <a:r>
              <a:rPr lang="zh-TW" sz="1800"/>
              <a:t>keras_model.h5</a:t>
            </a:r>
            <a:endParaRPr sz="3900"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2450" y="1076271"/>
            <a:ext cx="1693650" cy="129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5950" y="1076274"/>
            <a:ext cx="1725952" cy="1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3925" y="1076275"/>
            <a:ext cx="1693640" cy="1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6">
            <a:alphaModFix/>
          </a:blip>
          <a:srcRect l="1783" r="1783"/>
          <a:stretch/>
        </p:blipFill>
        <p:spPr>
          <a:xfrm>
            <a:off x="3825650" y="2369588"/>
            <a:ext cx="1745550" cy="1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45725" y="1026904"/>
            <a:ext cx="1810225" cy="138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 rotWithShape="1">
          <a:blip r:embed="rId8">
            <a:alphaModFix/>
          </a:blip>
          <a:srcRect t="1783" b="1783"/>
          <a:stretch/>
        </p:blipFill>
        <p:spPr>
          <a:xfrm>
            <a:off x="2045725" y="2409247"/>
            <a:ext cx="1810225" cy="13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9">
            <a:alphaModFix/>
          </a:blip>
          <a:srcRect t="1783" b="1783"/>
          <a:stretch/>
        </p:blipFill>
        <p:spPr>
          <a:xfrm>
            <a:off x="235500" y="1076274"/>
            <a:ext cx="1810225" cy="133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10">
            <a:alphaModFix/>
          </a:blip>
          <a:srcRect t="1783" b="1783"/>
          <a:stretch/>
        </p:blipFill>
        <p:spPr>
          <a:xfrm>
            <a:off x="235500" y="2394276"/>
            <a:ext cx="1810225" cy="13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53925" y="2394275"/>
            <a:ext cx="1693650" cy="12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322450" y="2369600"/>
            <a:ext cx="1693650" cy="1293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8781800" y="3289150"/>
            <a:ext cx="234300" cy="263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7113275" y="2013738"/>
            <a:ext cx="234300" cy="2634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1"/>
          </p:nvPr>
        </p:nvSpPr>
        <p:spPr>
          <a:xfrm>
            <a:off x="3546900" y="3922052"/>
            <a:ext cx="2050200" cy="352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十張中有兩張錯誤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711875" y="961500"/>
            <a:ext cx="37509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 action="ppaction://hlinksldjump"/>
              </a:rPr>
              <a:t>程式架構</a:t>
            </a:r>
            <a:r>
              <a:rPr lang="zh-TW"/>
              <a:t> (葉冠昊)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第一組測試: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 action="ppaction://hlinksldjump"/>
              </a:rPr>
              <a:t>顯示模組</a:t>
            </a:r>
            <a:r>
              <a:rPr lang="zh-TW"/>
              <a:t>(葉冠昊)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 action="ppaction://hlinksldjump"/>
              </a:rPr>
              <a:t>影像模組</a:t>
            </a:r>
            <a:r>
              <a:rPr lang="zh-TW"/>
              <a:t>(葉冠昊、呂宗祐)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 action="ppaction://hlinksldjump"/>
              </a:rPr>
              <a:t>聲音模組</a:t>
            </a:r>
            <a:r>
              <a:rPr lang="zh-TW"/>
              <a:t>(呂宗祐)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第二組測試: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7" action="ppaction://hlinksldjump"/>
              </a:rPr>
              <a:t>顯示模組</a:t>
            </a:r>
            <a:r>
              <a:rPr lang="zh-TW"/>
              <a:t>(洪偉倫)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8" action="ppaction://hlinksldjump"/>
              </a:rPr>
              <a:t>影像模組</a:t>
            </a:r>
            <a:r>
              <a:rPr lang="zh-TW"/>
              <a:t>(陳以晢)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9" action="ppaction://hlinksldjump"/>
              </a:rPr>
              <a:t>聲音模組</a:t>
            </a:r>
            <a:r>
              <a:rPr lang="zh-TW"/>
              <a:t>(何培魁)</a:t>
            </a: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  <p:sp>
        <p:nvSpPr>
          <p:cNvPr id="84" name="Google Shape;84;p10"/>
          <p:cNvSpPr txBox="1"/>
          <p:nvPr/>
        </p:nvSpPr>
        <p:spPr>
          <a:xfrm>
            <a:off x="4572000" y="923875"/>
            <a:ext cx="3896700" cy="3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測試結論: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0" action="ppaction://hlinksldjump"/>
              </a:rPr>
              <a:t>顯示模組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(陳以晢)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1" action="ppaction://hlinksldjump"/>
              </a:rPr>
              <a:t>影像模組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(葉冠昊、呂宗祐)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2" action="ppaction://hlinksldjump"/>
              </a:rPr>
              <a:t>聲音模組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(何培魁)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成果展示: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3" action="ppaction://hlinksldjump"/>
              </a:rPr>
              <a:t>Demo影片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(洪偉倫、呂宗祐)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4" action="ppaction://hlinksldjump"/>
              </a:rPr>
              <a:t>總檢討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(葉冠昊)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5" action="ppaction://hlinksldjump"/>
              </a:rPr>
              <a:t>分工項目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(大家)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6" action="ppaction://hlinksldjump"/>
              </a:rPr>
              <a:t>學期貢獻</a:t>
            </a:r>
            <a:r>
              <a:rPr lang="zh-TW" sz="1500">
                <a:latin typeface="DFKai-SB"/>
                <a:ea typeface="DFKai-SB"/>
                <a:cs typeface="DFKai-SB"/>
                <a:sym typeface="DFKai-SB"/>
              </a:rPr>
              <a:t>(呂宗祐)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17" action="ppaction://hlinksldjump"/>
              </a:rPr>
              <a:t>Github連結</a:t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950" y="1076274"/>
            <a:ext cx="1725952" cy="1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925" y="1076275"/>
            <a:ext cx="1693640" cy="1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650" y="2369588"/>
            <a:ext cx="1745550" cy="1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725" y="1026904"/>
            <a:ext cx="1810225" cy="138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5725" y="2409247"/>
            <a:ext cx="1810225" cy="13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500" y="1076274"/>
            <a:ext cx="1810225" cy="133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500" y="2394276"/>
            <a:ext cx="1810225" cy="13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9600" y="1071413"/>
            <a:ext cx="1693650" cy="12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影像模組-攝影機拍照</a:t>
            </a:r>
            <a:r>
              <a:rPr lang="zh-TW" sz="1800"/>
              <a:t>keras_model_strong.h5</a:t>
            </a:r>
            <a:endParaRPr sz="3900"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53925" y="2429063"/>
            <a:ext cx="1693650" cy="129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19600" y="2414100"/>
            <a:ext cx="1693650" cy="12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>
            <a:spLocks noGrp="1"/>
          </p:cNvSpPr>
          <p:nvPr>
            <p:ph type="body" idx="1"/>
          </p:nvPr>
        </p:nvSpPr>
        <p:spPr>
          <a:xfrm>
            <a:off x="3546900" y="3922052"/>
            <a:ext cx="2050200" cy="3528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十張中有零張錯誤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69" y="947825"/>
            <a:ext cx="3262173" cy="18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350" y="950514"/>
            <a:ext cx="3262176" cy="183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600" y="2860434"/>
            <a:ext cx="3469099" cy="187900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影像模組-攝影機拍照</a:t>
            </a:r>
            <a:r>
              <a:rPr lang="zh-TW" sz="1800"/>
              <a:t>(例外狀況)</a:t>
            </a:r>
            <a:endParaRPr sz="3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1970850"/>
            <a:ext cx="72199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0" y="1244250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驅動模組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</a:t>
            </a:r>
            <a:endParaRPr/>
          </a:p>
        </p:txBody>
      </p:sp>
      <p:pic>
        <p:nvPicPr>
          <p:cNvPr id="308" name="Google Shape;308;p31" title="2022-06-16 23-37-55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950" y="12517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41200" y="789125"/>
            <a:ext cx="8520600" cy="2787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1400" dirty="0"/>
              <a:t>demo影片</a:t>
            </a:r>
            <a:endParaRPr sz="1400" dirty="0"/>
          </a:p>
        </p:txBody>
      </p:sp>
      <p:sp>
        <p:nvSpPr>
          <p:cNvPr id="310" name="Google Shape;310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聲音模組-設定</a:t>
            </a:r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-3475" y="810823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驅動模組</a:t>
            </a:r>
            <a:endParaRPr dirty="0"/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00" y="1350042"/>
            <a:ext cx="5740650" cy="33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聲音模組-設定</a:t>
            </a: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測試修改內容</a:t>
            </a:r>
            <a:endParaRPr dirty="0"/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75" y="1420500"/>
            <a:ext cx="8428725" cy="32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/>
          </p:nvPr>
        </p:nvSpPr>
        <p:spPr>
          <a:xfrm>
            <a:off x="260008" y="408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第二組單元測試:</a:t>
            </a:r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by 陳以晢、洪偉倫、何培魁 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洪偉倫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</a:t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800"/>
            <a:ext cx="8446900" cy="27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3238988" y="3857625"/>
            <a:ext cx="25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驅動模組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洪偉倫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顯示模組-設定背景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076275"/>
            <a:ext cx="32932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93" y="1076275"/>
            <a:ext cx="582420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洪偉倫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顯示模組-設定文字顏色</a:t>
            </a: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6275"/>
            <a:ext cx="329322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洪偉倫</a:t>
            </a:r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92" y="1076275"/>
            <a:ext cx="582420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75" y="1137650"/>
            <a:ext cx="5476199" cy="31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925" y="1137650"/>
            <a:ext cx="2678475" cy="34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924" y="1523647"/>
            <a:ext cx="2678475" cy="257612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程式架構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顯示模組-設定文字背景色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6275"/>
            <a:ext cx="329322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58" y="1076275"/>
            <a:ext cx="582424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sp>
        <p:nvSpPr>
          <p:cNvPr id="375" name="Google Shape;375;p38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洪偉倫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顯示模組-設定語言</a:t>
            </a: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76275"/>
            <a:ext cx="32932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63" y="1076275"/>
            <a:ext cx="582424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洪偉倫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影像模組-測試</a:t>
            </a:r>
            <a:endParaRPr/>
          </a:p>
        </p:txBody>
      </p:sp>
      <p:sp>
        <p:nvSpPr>
          <p:cNvPr id="391" name="Google Shape;391;p4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6275"/>
            <a:ext cx="267453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987" y="1076272"/>
            <a:ext cx="3129400" cy="25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53" y="1076287"/>
            <a:ext cx="2503149" cy="33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813" y="3635425"/>
            <a:ext cx="237172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sp>
        <p:nvSpPr>
          <p:cNvPr id="397" name="Google Shape;397;p40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陳以晢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影像模組-設定</a:t>
            </a:r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r="14544" b="50082"/>
          <a:stretch/>
        </p:blipFill>
        <p:spPr>
          <a:xfrm>
            <a:off x="357200" y="1076275"/>
            <a:ext cx="320454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213" y="979063"/>
            <a:ext cx="3039025" cy="36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200" y="1076275"/>
            <a:ext cx="2192026" cy="29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1"/>
          <p:cNvSpPr txBox="1"/>
          <p:nvPr/>
        </p:nvSpPr>
        <p:spPr>
          <a:xfrm>
            <a:off x="6689638" y="4043025"/>
            <a:ext cx="19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成功率:80%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1785925" y="3061600"/>
            <a:ext cx="347100" cy="326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4785625" y="3520150"/>
            <a:ext cx="347100" cy="326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陳以晢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聲音模組-測試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7138"/>
            <a:ext cx="3916392" cy="33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 title="NTOU_CS_SE_聲音模組測試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400" y="1107138"/>
            <a:ext cx="4472900" cy="33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何培魁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聲音模組-測試</a:t>
            </a: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428" name="Google Shape;428;p43"/>
          <p:cNvPicPr preferRelativeResize="0"/>
          <p:nvPr/>
        </p:nvPicPr>
        <p:blipFill rotWithShape="1">
          <a:blip r:embed="rId3">
            <a:alphaModFix/>
          </a:blip>
          <a:srcRect r="31581"/>
          <a:stretch/>
        </p:blipFill>
        <p:spPr>
          <a:xfrm>
            <a:off x="311700" y="1214164"/>
            <a:ext cx="4260300" cy="325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 rotWithShape="1">
          <a:blip r:embed="rId4">
            <a:alphaModFix/>
          </a:blip>
          <a:srcRect r="32120"/>
          <a:stretch/>
        </p:blipFill>
        <p:spPr>
          <a:xfrm>
            <a:off x="4605293" y="1214175"/>
            <a:ext cx="4227006" cy="32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何培魁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260008" y="408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測試結論</a:t>
            </a:r>
            <a:endParaRPr/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陳以晢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</a:t>
            </a:r>
            <a:endParaRPr/>
          </a:p>
        </p:txBody>
      </p:sp>
      <p:sp>
        <p:nvSpPr>
          <p:cNvPr id="443" name="Google Shape;443;p4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測試方法: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圖片輸出:測試是否可以正確顯示傳進來的圖片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設定測試:更改設定再進行輸出確定是否可以正確輸出更改設定後的結果。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測試結論:</a:t>
            </a:r>
            <a:endParaRPr/>
          </a:p>
          <a:p>
            <a:pPr marL="49500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	測試後顯示功能皆為正常。兩次測試中皆為一項一項改設定再進行輸出，不同之處在於，第一組以自訂的設定值加入選項，輸出後再進行檢查參數是否正確，而第二組使用原本的選項進行檢查。當設定顏色相同時會出現無法辨識文字以及辨識結果顏色的問題，可藉由刪除選過顏色的方式來解決。</a:t>
            </a:r>
            <a:endParaRPr/>
          </a:p>
        </p:txBody>
      </p:sp>
      <p:sp>
        <p:nvSpPr>
          <p:cNvPr id="444" name="Google Shape;444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陳以晢</a:t>
            </a:r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 rotWithShape="1">
          <a:blip r:embed="rId3">
            <a:alphaModFix/>
          </a:blip>
          <a:srcRect t="4761"/>
          <a:stretch/>
        </p:blipFill>
        <p:spPr>
          <a:xfrm>
            <a:off x="6797875" y="993425"/>
            <a:ext cx="1819026" cy="102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</a:t>
            </a:r>
            <a:endParaRPr/>
          </a:p>
        </p:txBody>
      </p:sp>
      <p:sp>
        <p:nvSpPr>
          <p:cNvPr id="452" name="Google Shape;452;p4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測試方法: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	圖片:透過傳入每一種case(有戴口罩、未適當配戴口罩、未配戴口罩)的圖片，測試在固定圖片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	且圖片解析度很高的情況下，能不能精準辨識。</a:t>
            </a:r>
            <a:endParaRPr/>
          </a:p>
          <a:p>
            <a:pPr marL="4500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	鏡頭:透過打開攝影機並直接拍攝人臉去做測試，測試在三種狀況下(有戴口罩、未適當配戴口罩、未配戴口罩)是否正確顯示不同的對應偵測結果。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	設定:更換影像模型後輸出，確定是否有正確更改模組。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45720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由於當初此軟體的情境是在使用酒精消毒的時候同時偵測，所以訓練資料集裡面大部份都是臉十分接近螢幕，背景單純，且最低只拍到脖子的照片，因此如果拍到的照片符合此情境，準確率會非常精準，但如果沒有完全符合，準確率會變得非常低。</a:t>
            </a:r>
            <a:endParaRPr/>
          </a:p>
          <a:p>
            <a:pPr marL="0" lvl="0" indent="45720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例如，如果傳入了全身照，影像模組會覺得衣服很像口罩的花紋，這樣他就會以為口罩沒戴在嘴巴上，所以偵測結果會永遠是口罩沒戴好(not proper mask)。以及在光線不充足或距離攝像頭超出一定範圍時，偵測結果會有較大的誤差，而在這些條件下絕大部分測出的結果會顯示出已戴好口罩(pass)。</a:t>
            </a:r>
            <a:endParaRPr/>
          </a:p>
        </p:txBody>
      </p:sp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影像模組-測試結論</a:t>
            </a:r>
            <a:endParaRPr/>
          </a:p>
        </p:txBody>
      </p:sp>
      <p:sp>
        <p:nvSpPr>
          <p:cNvPr id="461" name="Google Shape;461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ctrTitle"/>
          </p:nvPr>
        </p:nvSpPr>
        <p:spPr>
          <a:xfrm>
            <a:off x="260008" y="408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第一組單元測試:</a:t>
            </a: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by 呂宗祐、葉冠昊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聲音模組</a:t>
            </a:r>
            <a:endParaRPr/>
          </a:p>
        </p:txBody>
      </p:sp>
      <p:sp>
        <p:nvSpPr>
          <p:cNvPr id="468" name="Google Shape;468;p4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測試方法: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發出警告:對模組呼叫多次發出警告，並且檢查結果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內容設定:更改語言後使其撥放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音量設定:多次更改音量後發出警告，並且檢查結果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/>
              <a:t>測試結論:</a:t>
            </a:r>
            <a:endParaRPr/>
          </a:p>
          <a:p>
            <a:pPr marL="457200" lvl="0" indent="0" algn="l" rtl="0"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聲音模組測試正常，但是外部硬體音量無法透過系統調整，需要有人定期檢查是否正常撥放。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  <p:sp>
        <p:nvSpPr>
          <p:cNvPr id="470" name="Google Shape;470;p48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何培魁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Demo結果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  <p:sp>
        <p:nvSpPr>
          <p:cNvPr id="477" name="Google Shape;477;p49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  <p:pic>
        <p:nvPicPr>
          <p:cNvPr id="478" name="Google Shape;478;p49" title="2022-06-22 22-51-48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69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總檢討</a:t>
            </a:r>
            <a:endParaRPr/>
          </a:p>
        </p:txBody>
      </p:sp>
      <p:sp>
        <p:nvSpPr>
          <p:cNvPr id="484" name="Google Shape;484;p50"/>
          <p:cNvSpPr txBox="1"/>
          <p:nvPr/>
        </p:nvSpPr>
        <p:spPr>
          <a:xfrm>
            <a:off x="866475" y="973763"/>
            <a:ext cx="3547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使用者需求: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語音/螢幕提醒是否有戴口罩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❌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屢勸不聽者的臉在螢幕中顯示出來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提醒語音可以自己設定(客製化)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螢幕提醒畫面自己設定(客製化)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866475" y="2235875"/>
            <a:ext cx="3196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系統需求: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0000" lvl="0" indent="-45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攝影機:可以提供穩定視訊輸入的攝影機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0000" lvl="0" indent="-45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影像辨識:讀取攝影機輸入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0000" lvl="0" indent="-45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口罩辨識: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要能清楚辨識口罩有沒有戴好且排除刻意遮掩口鼻的情況(鼻子沒遮住or沒有鼻子嘴巴耳朵)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4572000" y="973775"/>
            <a:ext cx="4124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功能性需求: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影像辨識: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戴好口罩準確率達九成以上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語音提醒功能: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中文語音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音量清楚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螢幕顯示: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清楚顯示是否有人沒戴好口罩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顯示未戴口罩人員照片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4572000" y="3097775"/>
            <a:ext cx="3547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非功能性需求: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需提供使用者良好的使用介面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❌  人臉辨識(辨識是哪位住戶)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✔️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多國語音提醒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88" name="Google Shape;488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❌  屢勸不聽者的臉在螢幕中顯示出來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     </a:t>
            </a:r>
            <a:r>
              <a:rPr lang="zh-TW" sz="1400">
                <a:solidFill>
                  <a:schemeClr val="dk1"/>
                </a:solidFill>
              </a:rPr>
              <a:t>因為在遠距離的情況下，較難測試此功能，因此後來改為不管為何種情況皆會將人臉顯示在螢幕上。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❌  人臉辨識(辨識是哪位住戶)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  因為後來採用物件分類系統，且經討論過後大家沒有人比較熟資料庫，故此項目取消。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95" name="Google Shape;495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總檢討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380650" y="1424950"/>
            <a:ext cx="3417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1"/>
          <p:cNvSpPr/>
          <p:nvPr/>
        </p:nvSpPr>
        <p:spPr>
          <a:xfrm>
            <a:off x="380650" y="2356950"/>
            <a:ext cx="3417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  <p:sp>
        <p:nvSpPr>
          <p:cNvPr id="499" name="Google Shape;499;p51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分工項目</a:t>
            </a:r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1"/>
          </p:nvPr>
        </p:nvSpPr>
        <p:spPr>
          <a:xfrm>
            <a:off x="428825" y="939650"/>
            <a:ext cx="4260300" cy="21543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400"/>
              <a:t>測試第一組:</a:t>
            </a:r>
            <a:endParaRPr sz="14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400"/>
              <a:t>    顯示:葉冠昊</a:t>
            </a:r>
            <a:endParaRPr sz="14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400"/>
              <a:t>    影像(圖片):呂宗祐</a:t>
            </a:r>
            <a:endParaRPr sz="14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400"/>
              <a:t>    影像(攝影機):葉冠昊</a:t>
            </a:r>
            <a:endParaRPr sz="1400"/>
          </a:p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sz="1400"/>
              <a:t>    聲音:呂宗祐</a:t>
            </a:r>
            <a:endParaRPr sz="1400"/>
          </a:p>
        </p:txBody>
      </p:sp>
      <p:sp>
        <p:nvSpPr>
          <p:cNvPr id="506" name="Google Shape;506;p52"/>
          <p:cNvSpPr txBox="1"/>
          <p:nvPr/>
        </p:nvSpPr>
        <p:spPr>
          <a:xfrm>
            <a:off x="311700" y="2970025"/>
            <a:ext cx="4329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測試第二組: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顯示: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陳以晢、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洪偉倫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影像: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陳以晢、洪偉倫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聲音:何培魁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07" name="Google Shape;507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  <p:sp>
        <p:nvSpPr>
          <p:cNvPr id="508" name="Google Shape;508;p52"/>
          <p:cNvSpPr txBox="1"/>
          <p:nvPr/>
        </p:nvSpPr>
        <p:spPr>
          <a:xfrm>
            <a:off x="4938525" y="1727500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4333425" y="1005275"/>
            <a:ext cx="30939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測試結論: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   顯示:陳以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晢</a:t>
            </a: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、洪偉倫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   影像:呂宗祐、葉冠昊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   聲音:何培魁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影片DEMO:陳以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晢</a:t>
            </a: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、洪偉倫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程式架構:葉冠昊</a:t>
            </a:r>
            <a:endParaRPr sz="15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總檢討:葉冠昊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學期貢獻</a:t>
            </a:r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sldNum" idx="12"/>
          </p:nvPr>
        </p:nvSpPr>
        <p:spPr>
          <a:xfrm>
            <a:off x="8490958" y="4749892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  <p:sp>
        <p:nvSpPr>
          <p:cNvPr id="517" name="Google Shape;517;p53"/>
          <p:cNvSpPr txBox="1"/>
          <p:nvPr/>
        </p:nvSpPr>
        <p:spPr>
          <a:xfrm>
            <a:off x="614875" y="971088"/>
            <a:ext cx="5631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呂宗祐 -&gt; 25.15% 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葉冠昊 -&gt; 32.05% 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洪偉倫 -&gt; 10.3%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陳以晢 -&gt; 14%     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何培魁 -&gt; 18.5%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18" name="Google Shape;518;p5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  <p:pic>
        <p:nvPicPr>
          <p:cNvPr id="519" name="Google Shape;5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2724150"/>
            <a:ext cx="8361300" cy="16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900" y="925623"/>
            <a:ext cx="2825583" cy="15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>
            <a:spLocks noGrp="1"/>
          </p:cNvSpPr>
          <p:nvPr>
            <p:ph type="body" idx="1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呂宗祐</a:t>
            </a:r>
            <a:endParaRPr/>
          </a:p>
        </p:txBody>
      </p:sp>
      <p:sp>
        <p:nvSpPr>
          <p:cNvPr id="526" name="Google Shape;526;p54"/>
          <p:cNvSpPr txBox="1">
            <a:spLocks noGrp="1"/>
          </p:cNvSpPr>
          <p:nvPr>
            <p:ph type="sldNum" idx="12"/>
          </p:nvPr>
        </p:nvSpPr>
        <p:spPr>
          <a:xfrm>
            <a:off x="8492400" y="4748400"/>
            <a:ext cx="547200" cy="392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  <p:sp>
        <p:nvSpPr>
          <p:cNvPr id="527" name="Google Shape;527;p54"/>
          <p:cNvSpPr txBox="1"/>
          <p:nvPr/>
        </p:nvSpPr>
        <p:spPr>
          <a:xfrm>
            <a:off x="5016325" y="3050638"/>
            <a:ext cx="336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Github連結:</a:t>
            </a:r>
            <a:endParaRPr sz="1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0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https://github.com/NightHao/Software_Engineering</a:t>
            </a:r>
            <a:endParaRPr sz="12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688" y="1600250"/>
            <a:ext cx="2578473" cy="14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25" y="995288"/>
            <a:ext cx="4090476" cy="31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>
            <a:spLocks noGrp="1"/>
          </p:cNvSpPr>
          <p:nvPr>
            <p:ph type="title" idx="4294967295"/>
          </p:nvPr>
        </p:nvSpPr>
        <p:spPr>
          <a:xfrm>
            <a:off x="3105200" y="960150"/>
            <a:ext cx="8520600" cy="572700"/>
          </a:xfrm>
          <a:prstGeom prst="rect">
            <a:avLst/>
          </a:prstGeom>
          <a:effectLst>
            <a:outerShdw blurRad="57150" dist="133350" dir="3660000" algn="bl" rotWithShape="0">
              <a:srgbClr val="FF0000">
                <a:alpha val="50000"/>
              </a:srgbClr>
            </a:outerShdw>
            <a:reflection stA="97000" endPos="43000" dist="104775" dir="5400000" fadeDir="5400012" sy="-100000" algn="bl" rotWithShape="0"/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i="1"/>
              <a:t>謝謝大家</a:t>
            </a:r>
            <a:endParaRPr sz="4800" i="1"/>
          </a:p>
        </p:txBody>
      </p:sp>
      <p:pic>
        <p:nvPicPr>
          <p:cNvPr id="535" name="Google Shape;535;p55"/>
          <p:cNvPicPr preferRelativeResize="0"/>
          <p:nvPr/>
        </p:nvPicPr>
        <p:blipFill rotWithShape="1">
          <a:blip r:embed="rId3">
            <a:alphaModFix/>
          </a:blip>
          <a:srcRect t="20146" b="16341"/>
          <a:stretch/>
        </p:blipFill>
        <p:spPr>
          <a:xfrm>
            <a:off x="3090275" y="1987700"/>
            <a:ext cx="2963426" cy="251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925" y="779700"/>
            <a:ext cx="32861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顯示模組-測試修改函式和顯示結果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4841000" y="697025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測試修改內容</a:t>
            </a:r>
            <a:endParaRPr dirty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034" y="1234875"/>
            <a:ext cx="5018341" cy="198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400" y="3215000"/>
            <a:ext cx="1394500" cy="15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88" y="1234875"/>
            <a:ext cx="3338228" cy="33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62752" y="697025"/>
            <a:ext cx="2919300" cy="471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 dirty="0"/>
              <a:t>驅動模組</a:t>
            </a:r>
            <a:endParaRPr dirty="0"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00" y="918175"/>
            <a:ext cx="3634128" cy="3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25" y="1144575"/>
            <a:ext cx="33337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4335750" y="2765250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顯示模組-設定背景</a:t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025" y="975450"/>
            <a:ext cx="3556401" cy="37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00" y="1117200"/>
            <a:ext cx="33623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/>
          <p:nvPr/>
        </p:nvSpPr>
        <p:spPr>
          <a:xfrm>
            <a:off x="4335750" y="2684625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顯示模組-設定字體顏色</a:t>
            </a:r>
            <a:endParaRPr/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75" y="1084950"/>
            <a:ext cx="33528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963638"/>
            <a:ext cx="3476950" cy="36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335750" y="2628563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顯示模組-設定標籤顏色</a:t>
            </a:r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0" y="1136738"/>
            <a:ext cx="3381375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25" y="1047026"/>
            <a:ext cx="3479421" cy="36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>
            <a:off x="4335750" y="2770063"/>
            <a:ext cx="472500" cy="35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2"/>
          </p:nvPr>
        </p:nvSpPr>
        <p:spPr>
          <a:xfrm>
            <a:off x="41200" y="4855075"/>
            <a:ext cx="1394100" cy="2265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r>
              <a:rPr lang="zh-TW"/>
              <a:t>葉冠昊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Microsoft Office PowerPoint</Application>
  <PresentationFormat>如螢幕大小 (16:9)</PresentationFormat>
  <Paragraphs>272</Paragraphs>
  <Slides>47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Noto Sans Symbols</vt:lpstr>
      <vt:lpstr>Microsoft JhengHei</vt:lpstr>
      <vt:lpstr>DFKai-SB</vt:lpstr>
      <vt:lpstr>Arial</vt:lpstr>
      <vt:lpstr>Calibri</vt:lpstr>
      <vt:lpstr>回顧</vt:lpstr>
      <vt:lpstr>期末報告 (口罩偵測系統)</vt:lpstr>
      <vt:lpstr>目錄</vt:lpstr>
      <vt:lpstr>程式架構</vt:lpstr>
      <vt:lpstr>第一組單元測試:</vt:lpstr>
      <vt:lpstr>顯示模組-測試修改函式和顯示結果</vt:lpstr>
      <vt:lpstr>顯示模組-設定</vt:lpstr>
      <vt:lpstr>顯示模組-設定背景</vt:lpstr>
      <vt:lpstr>顯示模組-設定字體顏色</vt:lpstr>
      <vt:lpstr>顯示模組-設定標籤顏色</vt:lpstr>
      <vt:lpstr>顯示模組-設定字體</vt:lpstr>
      <vt:lpstr>顯示模組-設定字體語言</vt:lpstr>
      <vt:lpstr>顯示模組-設定</vt:lpstr>
      <vt:lpstr>顯示模組-設定(例外狀況)</vt:lpstr>
      <vt:lpstr>顯示模組-測試設定GUI</vt:lpstr>
      <vt:lpstr>影像模組-圖片</vt:lpstr>
      <vt:lpstr>影像模組-圖片</vt:lpstr>
      <vt:lpstr>影像模組-圖片</vt:lpstr>
      <vt:lpstr>影像模組-攝影機拍照</vt:lpstr>
      <vt:lpstr>影像模組-攝影機拍照keras_model.h5</vt:lpstr>
      <vt:lpstr>影像模組-攝影機拍照keras_model_strong.h5</vt:lpstr>
      <vt:lpstr>影像模組-攝影機拍照(例外狀況)</vt:lpstr>
      <vt:lpstr>聲音模組</vt:lpstr>
      <vt:lpstr>聲音模組</vt:lpstr>
      <vt:lpstr>聲音模組-設定</vt:lpstr>
      <vt:lpstr>聲音模組-設定</vt:lpstr>
      <vt:lpstr>第二組單元測試:</vt:lpstr>
      <vt:lpstr>顯示模組</vt:lpstr>
      <vt:lpstr>顯示模組-設定背景</vt:lpstr>
      <vt:lpstr>顯示模組-設定文字顏色</vt:lpstr>
      <vt:lpstr>顯示模組-設定文字背景色</vt:lpstr>
      <vt:lpstr>顯示模組-設定語言</vt:lpstr>
      <vt:lpstr>影像模組-測試</vt:lpstr>
      <vt:lpstr>影像模組-設定</vt:lpstr>
      <vt:lpstr>聲音模組-測試</vt:lpstr>
      <vt:lpstr>聲音模組-測試</vt:lpstr>
      <vt:lpstr>測試結論</vt:lpstr>
      <vt:lpstr>顯示模組</vt:lpstr>
      <vt:lpstr>影像模組</vt:lpstr>
      <vt:lpstr>影像模組-測試結論</vt:lpstr>
      <vt:lpstr>聲音模組</vt:lpstr>
      <vt:lpstr>Demo結果</vt:lpstr>
      <vt:lpstr>總檢討</vt:lpstr>
      <vt:lpstr>總檢討</vt:lpstr>
      <vt:lpstr>分工項目</vt:lpstr>
      <vt:lpstr>學期貢獻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期末報告 (口罩偵測系統)</dc:title>
  <cp:lastModifiedBy>葉冠昊</cp:lastModifiedBy>
  <cp:revision>1</cp:revision>
  <dcterms:modified xsi:type="dcterms:W3CDTF">2022-06-24T08:13:48Z</dcterms:modified>
</cp:coreProperties>
</file>